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67" r:id="rId4"/>
    <p:sldId id="264" r:id="rId5"/>
    <p:sldId id="272" r:id="rId6"/>
    <p:sldId id="271" r:id="rId7"/>
    <p:sldId id="269" r:id="rId8"/>
    <p:sldId id="270" r:id="rId9"/>
    <p:sldId id="265" r:id="rId10"/>
    <p:sldId id="273" r:id="rId11"/>
    <p:sldId id="266" r:id="rId12"/>
    <p:sldId id="26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>
        <p:scale>
          <a:sx n="75" d="100"/>
          <a:sy n="75" d="100"/>
        </p:scale>
        <p:origin x="-114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3577-A937-4829-A934-ACD3F8C20FCA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F31D-5C18-44B6-86FB-1AFF3D2F7D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379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3577-A937-4829-A934-ACD3F8C20FCA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F31D-5C18-44B6-86FB-1AFF3D2F7D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120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3577-A937-4829-A934-ACD3F8C20FCA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F31D-5C18-44B6-86FB-1AFF3D2F7D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89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3577-A937-4829-A934-ACD3F8C20FCA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F31D-5C18-44B6-86FB-1AFF3D2F7D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61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3577-A937-4829-A934-ACD3F8C20FCA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F31D-5C18-44B6-86FB-1AFF3D2F7D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899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3577-A937-4829-A934-ACD3F8C20FCA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F31D-5C18-44B6-86FB-1AFF3D2F7D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4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3577-A937-4829-A934-ACD3F8C20FCA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F31D-5C18-44B6-86FB-1AFF3D2F7D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212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3577-A937-4829-A934-ACD3F8C20FCA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F31D-5C18-44B6-86FB-1AFF3D2F7D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713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3577-A937-4829-A934-ACD3F8C20FCA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F31D-5C18-44B6-86FB-1AFF3D2F7D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617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3577-A937-4829-A934-ACD3F8C20FCA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F31D-5C18-44B6-86FB-1AFF3D2F7D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966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63577-A937-4829-A934-ACD3F8C20FCA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8F31D-5C18-44B6-86FB-1AFF3D2F7D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522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63577-A937-4829-A934-ACD3F8C20FCA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8F31D-5C18-44B6-86FB-1AFF3D2F7D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007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olutions.fas.gov.ru/to/komi-ufas-rossii/04-05-650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lla\AppData\Local\Temp\заставка-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619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628" y="72385"/>
            <a:ext cx="618331" cy="23305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55" name="Shape 55"/>
          <p:cNvSpPr/>
          <p:nvPr/>
        </p:nvSpPr>
        <p:spPr>
          <a:xfrm>
            <a:off x="5393357" y="188913"/>
            <a:ext cx="354744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none" lIns="45719" rIns="45719">
            <a:spAutoFit/>
          </a:bodyPr>
          <a:lstStyle/>
          <a:p>
            <a:pPr algn="r">
              <a:defRPr/>
            </a:pP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ВОПРОСЫ, ТРЕБУЮЩИЕ РЕШЕНИЯ</a:t>
            </a:r>
            <a:endParaRPr b="1" dirty="0">
              <a:solidFill>
                <a:srgbClr val="0070C0"/>
              </a:solidFill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6" name="Shape 56"/>
          <p:cNvSpPr/>
          <p:nvPr/>
        </p:nvSpPr>
        <p:spPr>
          <a:xfrm flipH="1" flipV="1">
            <a:off x="3132139" y="549275"/>
            <a:ext cx="5832475" cy="0"/>
          </a:xfrm>
          <a:prstGeom prst="line">
            <a:avLst/>
          </a:prstGeom>
          <a:ln w="28575">
            <a:solidFill>
              <a:srgbClr val="4A7EBB"/>
            </a:solidFill>
          </a:ln>
        </p:spPr>
        <p:txBody>
          <a:bodyPr lIns="0" tIns="0" rIns="0" bIns="0"/>
          <a:lstStyle/>
          <a:p>
            <a:pPr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>
              <a:latin typeface="+mn-lt"/>
              <a:cs typeface="+mn-cs"/>
              <a:sym typeface="Helvetica"/>
            </a:endParaRPr>
          </a:p>
        </p:txBody>
      </p:sp>
      <p:sp>
        <p:nvSpPr>
          <p:cNvPr id="104" name="Shape 57"/>
          <p:cNvSpPr/>
          <p:nvPr/>
        </p:nvSpPr>
        <p:spPr>
          <a:xfrm>
            <a:off x="5432125" y="1072831"/>
            <a:ext cx="247192" cy="286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3"/>
                </a:moveTo>
                <a:lnTo>
                  <a:pt x="7798" y="7343"/>
                </a:lnTo>
                <a:lnTo>
                  <a:pt x="7798" y="0"/>
                </a:lnTo>
                <a:lnTo>
                  <a:pt x="13802" y="0"/>
                </a:lnTo>
                <a:lnTo>
                  <a:pt x="13802" y="7343"/>
                </a:lnTo>
                <a:lnTo>
                  <a:pt x="21600" y="7343"/>
                </a:lnTo>
                <a:lnTo>
                  <a:pt x="21600" y="14257"/>
                </a:lnTo>
                <a:lnTo>
                  <a:pt x="13802" y="14257"/>
                </a:lnTo>
                <a:lnTo>
                  <a:pt x="13802" y="21600"/>
                </a:lnTo>
                <a:lnTo>
                  <a:pt x="7798" y="21600"/>
                </a:lnTo>
                <a:lnTo>
                  <a:pt x="7798" y="14257"/>
                </a:lnTo>
                <a:lnTo>
                  <a:pt x="0" y="14257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69240"/>
            </a:solidFill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Shape 58"/>
          <p:cNvSpPr/>
          <p:nvPr/>
        </p:nvSpPr>
        <p:spPr>
          <a:xfrm>
            <a:off x="8635174" y="1179751"/>
            <a:ext cx="247192" cy="286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3"/>
                </a:moveTo>
                <a:lnTo>
                  <a:pt x="7798" y="7343"/>
                </a:lnTo>
                <a:lnTo>
                  <a:pt x="7798" y="0"/>
                </a:lnTo>
                <a:lnTo>
                  <a:pt x="13802" y="0"/>
                </a:lnTo>
                <a:lnTo>
                  <a:pt x="13802" y="7343"/>
                </a:lnTo>
                <a:lnTo>
                  <a:pt x="21600" y="7343"/>
                </a:lnTo>
                <a:lnTo>
                  <a:pt x="21600" y="14257"/>
                </a:lnTo>
                <a:lnTo>
                  <a:pt x="13802" y="14257"/>
                </a:lnTo>
                <a:lnTo>
                  <a:pt x="13802" y="21600"/>
                </a:lnTo>
                <a:lnTo>
                  <a:pt x="7798" y="21600"/>
                </a:lnTo>
                <a:lnTo>
                  <a:pt x="7798" y="14257"/>
                </a:lnTo>
                <a:lnTo>
                  <a:pt x="0" y="14257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69240"/>
            </a:solidFill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Shape 59"/>
          <p:cNvSpPr/>
          <p:nvPr/>
        </p:nvSpPr>
        <p:spPr>
          <a:xfrm>
            <a:off x="1531517" y="2012649"/>
            <a:ext cx="247192" cy="286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3"/>
                </a:moveTo>
                <a:lnTo>
                  <a:pt x="7798" y="7343"/>
                </a:lnTo>
                <a:lnTo>
                  <a:pt x="7798" y="0"/>
                </a:lnTo>
                <a:lnTo>
                  <a:pt x="13802" y="0"/>
                </a:lnTo>
                <a:lnTo>
                  <a:pt x="13802" y="7343"/>
                </a:lnTo>
                <a:lnTo>
                  <a:pt x="21600" y="7343"/>
                </a:lnTo>
                <a:lnTo>
                  <a:pt x="21600" y="14257"/>
                </a:lnTo>
                <a:lnTo>
                  <a:pt x="13802" y="14257"/>
                </a:lnTo>
                <a:lnTo>
                  <a:pt x="13802" y="21600"/>
                </a:lnTo>
                <a:lnTo>
                  <a:pt x="7798" y="21600"/>
                </a:lnTo>
                <a:lnTo>
                  <a:pt x="7798" y="14257"/>
                </a:lnTo>
                <a:lnTo>
                  <a:pt x="0" y="14257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69240"/>
            </a:solidFill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Shape 60"/>
          <p:cNvSpPr/>
          <p:nvPr/>
        </p:nvSpPr>
        <p:spPr>
          <a:xfrm>
            <a:off x="7760739" y="5249326"/>
            <a:ext cx="247192" cy="286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3"/>
                </a:moveTo>
                <a:lnTo>
                  <a:pt x="7798" y="7343"/>
                </a:lnTo>
                <a:lnTo>
                  <a:pt x="7798" y="0"/>
                </a:lnTo>
                <a:lnTo>
                  <a:pt x="13802" y="0"/>
                </a:lnTo>
                <a:lnTo>
                  <a:pt x="13802" y="7343"/>
                </a:lnTo>
                <a:lnTo>
                  <a:pt x="21600" y="7343"/>
                </a:lnTo>
                <a:lnTo>
                  <a:pt x="21600" y="14257"/>
                </a:lnTo>
                <a:lnTo>
                  <a:pt x="13802" y="14257"/>
                </a:lnTo>
                <a:lnTo>
                  <a:pt x="13802" y="21600"/>
                </a:lnTo>
                <a:lnTo>
                  <a:pt x="7798" y="21600"/>
                </a:lnTo>
                <a:lnTo>
                  <a:pt x="7798" y="14257"/>
                </a:lnTo>
                <a:lnTo>
                  <a:pt x="0" y="14257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69240"/>
            </a:solidFill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Shape 62"/>
          <p:cNvSpPr/>
          <p:nvPr/>
        </p:nvSpPr>
        <p:spPr>
          <a:xfrm>
            <a:off x="1043608" y="5578480"/>
            <a:ext cx="247192" cy="286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3"/>
                </a:moveTo>
                <a:lnTo>
                  <a:pt x="7798" y="7343"/>
                </a:lnTo>
                <a:lnTo>
                  <a:pt x="7798" y="0"/>
                </a:lnTo>
                <a:lnTo>
                  <a:pt x="13802" y="0"/>
                </a:lnTo>
                <a:lnTo>
                  <a:pt x="13802" y="7343"/>
                </a:lnTo>
                <a:lnTo>
                  <a:pt x="21600" y="7343"/>
                </a:lnTo>
                <a:lnTo>
                  <a:pt x="21600" y="14257"/>
                </a:lnTo>
                <a:lnTo>
                  <a:pt x="13802" y="14257"/>
                </a:lnTo>
                <a:lnTo>
                  <a:pt x="13802" y="21600"/>
                </a:lnTo>
                <a:lnTo>
                  <a:pt x="7798" y="21600"/>
                </a:lnTo>
                <a:lnTo>
                  <a:pt x="7798" y="14257"/>
                </a:lnTo>
                <a:lnTo>
                  <a:pt x="0" y="14257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69240"/>
            </a:solidFill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9" name="Group 65"/>
          <p:cNvGrpSpPr/>
          <p:nvPr/>
        </p:nvGrpSpPr>
        <p:grpSpPr>
          <a:xfrm>
            <a:off x="3379331" y="379984"/>
            <a:ext cx="1980115" cy="1723549"/>
            <a:chOff x="0" y="-181529"/>
            <a:chExt cx="2016125" cy="1723548"/>
          </a:xfrm>
        </p:grpSpPr>
        <p:sp>
          <p:nvSpPr>
            <p:cNvPr id="110" name="Shape 63"/>
            <p:cNvSpPr/>
            <p:nvPr/>
          </p:nvSpPr>
          <p:spPr>
            <a:xfrm>
              <a:off x="0" y="0"/>
              <a:ext cx="2016125" cy="1360488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FFA5A3"/>
                </a:gs>
                <a:gs pos="35000">
                  <a:srgbClr val="FFBFBE"/>
                </a:gs>
                <a:gs pos="100000">
                  <a:srgbClr val="FFE6E6"/>
                </a:gs>
              </a:gsLst>
              <a:lin ang="16200000" scaled="0"/>
            </a:gradFill>
            <a:ln w="9525" cap="flat">
              <a:solidFill>
                <a:srgbClr val="BE4B48"/>
              </a:solidFill>
              <a:prstDash val="solid"/>
              <a:bevel/>
            </a:ln>
            <a:effectLst>
              <a:outerShdw blurRad="76200" dir="18900000" rotWithShape="0">
                <a:srgbClr val="000000">
                  <a:alpha val="2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 sz="3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Shape 64"/>
            <p:cNvSpPr/>
            <p:nvPr/>
          </p:nvSpPr>
          <p:spPr>
            <a:xfrm>
              <a:off x="66413" y="-181529"/>
              <a:ext cx="1883299" cy="17235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000" b="1"/>
              </a:lvl1pPr>
            </a:lstStyle>
            <a:p>
              <a:pPr lvl="0">
                <a:defRPr sz="1800" b="0"/>
              </a:pPr>
              <a:r>
                <a:rPr lang="ru-RU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</a:t>
              </a:r>
              <a:r>
                <a:rPr sz="14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ктуализация</a:t>
              </a:r>
              <a:r>
                <a:rPr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и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обновление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программного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поля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и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новых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услуг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для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поддержания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интереса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учащихся</a:t>
              </a:r>
              <a:endParaRPr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2" name="Group 68"/>
          <p:cNvGrpSpPr/>
          <p:nvPr/>
        </p:nvGrpSpPr>
        <p:grpSpPr>
          <a:xfrm>
            <a:off x="5746076" y="526778"/>
            <a:ext cx="2765944" cy="1508105"/>
            <a:chOff x="0" y="-73807"/>
            <a:chExt cx="1584325" cy="1508104"/>
          </a:xfrm>
        </p:grpSpPr>
        <p:sp>
          <p:nvSpPr>
            <p:cNvPr id="113" name="Shape 66"/>
            <p:cNvSpPr/>
            <p:nvPr/>
          </p:nvSpPr>
          <p:spPr>
            <a:xfrm>
              <a:off x="0" y="0"/>
              <a:ext cx="1584325" cy="1360488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DAFEA4"/>
                </a:gs>
                <a:gs pos="35000">
                  <a:srgbClr val="E4FDBF"/>
                </a:gs>
                <a:gs pos="100000">
                  <a:srgbClr val="F5FFE6"/>
                </a:gs>
              </a:gsLst>
              <a:lin ang="16200000" scaled="0"/>
            </a:gradFill>
            <a:ln w="9525" cap="flat">
              <a:solidFill>
                <a:srgbClr val="98B955"/>
              </a:solidFill>
              <a:prstDash val="solid"/>
              <a:bevel/>
            </a:ln>
            <a:effectLst>
              <a:outerShdw blurRad="76200" dir="18900000" rotWithShape="0">
                <a:srgbClr val="000000">
                  <a:alpha val="2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000" b="1">
                  <a:solidFill>
                    <a:srgbClr val="FFFFFF"/>
                  </a:solidFill>
                </a:defRPr>
              </a:pPr>
              <a:endParaRPr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Shape 67"/>
            <p:cNvSpPr/>
            <p:nvPr/>
          </p:nvSpPr>
          <p:spPr>
            <a:xfrm>
              <a:off x="66413" y="-73807"/>
              <a:ext cx="1451499" cy="15081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000" b="1"/>
              </a:lvl1pPr>
            </a:lstStyle>
            <a:p>
              <a:pPr lvl="0">
                <a:defRPr sz="1800" b="0"/>
              </a:pP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Обеспечение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гарантий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качества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дополнительного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образования</a:t>
              </a:r>
              <a:r>
                <a:rPr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организация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контроля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качества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услуг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при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НПФ, НСОТ</a:t>
              </a:r>
            </a:p>
          </p:txBody>
        </p:sp>
      </p:grpSp>
      <p:grpSp>
        <p:nvGrpSpPr>
          <p:cNvPr id="115" name="Group 74"/>
          <p:cNvGrpSpPr/>
          <p:nvPr/>
        </p:nvGrpSpPr>
        <p:grpSpPr>
          <a:xfrm>
            <a:off x="7002537" y="3666107"/>
            <a:ext cx="1962077" cy="1360489"/>
            <a:chOff x="0" y="0"/>
            <a:chExt cx="1584325" cy="1360488"/>
          </a:xfrm>
        </p:grpSpPr>
        <p:sp>
          <p:nvSpPr>
            <p:cNvPr id="116" name="Shape 72"/>
            <p:cNvSpPr/>
            <p:nvPr/>
          </p:nvSpPr>
          <p:spPr>
            <a:xfrm>
              <a:off x="0" y="0"/>
              <a:ext cx="1584325" cy="1360488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A5E6FF"/>
                </a:gs>
                <a:gs pos="35000">
                  <a:srgbClr val="BFEDFF"/>
                </a:gs>
                <a:gs pos="100000">
                  <a:srgbClr val="E7F8FF"/>
                </a:gs>
              </a:gsLst>
              <a:lin ang="16200000" scaled="0"/>
            </a:gradFill>
            <a:ln w="9525" cap="flat">
              <a:solidFill>
                <a:srgbClr val="46AAC4"/>
              </a:solidFill>
              <a:prstDash val="solid"/>
              <a:bevel/>
            </a:ln>
            <a:effectLst>
              <a:outerShdw blurRad="76200" dir="18900000" rotWithShape="0">
                <a:srgbClr val="000000">
                  <a:alpha val="2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000" b="1">
                  <a:solidFill>
                    <a:srgbClr val="FFFFFF"/>
                  </a:solidFill>
                </a:defRPr>
              </a:pPr>
              <a:endParaRPr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Shape 73"/>
            <p:cNvSpPr/>
            <p:nvPr/>
          </p:nvSpPr>
          <p:spPr>
            <a:xfrm>
              <a:off x="66413" y="33914"/>
              <a:ext cx="1451499" cy="1292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Низкая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мотивация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ru-RU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к</a:t>
              </a:r>
              <a:r>
                <a:rPr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созданию новых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программ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с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учетом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потребностей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государства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и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общества</a:t>
              </a:r>
              <a:endParaRPr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8" name="Group 77"/>
          <p:cNvGrpSpPr/>
          <p:nvPr/>
        </p:nvGrpSpPr>
        <p:grpSpPr>
          <a:xfrm>
            <a:off x="5912721" y="4969700"/>
            <a:ext cx="2599299" cy="1723549"/>
            <a:chOff x="0" y="-181529"/>
            <a:chExt cx="1584325" cy="1723548"/>
          </a:xfrm>
        </p:grpSpPr>
        <p:sp>
          <p:nvSpPr>
            <p:cNvPr id="119" name="Shape 75"/>
            <p:cNvSpPr/>
            <p:nvPr/>
          </p:nvSpPr>
          <p:spPr>
            <a:xfrm>
              <a:off x="0" y="0"/>
              <a:ext cx="1584325" cy="1360488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FFD1BB"/>
                </a:gs>
                <a:gs pos="35000">
                  <a:srgbClr val="FFDECF"/>
                </a:gs>
                <a:gs pos="100000">
                  <a:srgbClr val="FFF2ED"/>
                </a:gs>
              </a:gsLst>
              <a:lin ang="16200000" scaled="0"/>
            </a:gradFill>
            <a:ln w="9525" cap="flat">
              <a:solidFill>
                <a:srgbClr val="F69240"/>
              </a:solidFill>
              <a:prstDash val="solid"/>
              <a:bevel/>
            </a:ln>
            <a:effectLst>
              <a:outerShdw blurRad="76200" dir="18900000" rotWithShape="0">
                <a:srgbClr val="000000">
                  <a:alpha val="2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000" b="1"/>
              </a:pPr>
              <a:endParaRPr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Shape 76"/>
            <p:cNvSpPr/>
            <p:nvPr/>
          </p:nvSpPr>
          <p:spPr>
            <a:xfrm>
              <a:off x="66413" y="-181529"/>
              <a:ext cx="1451499" cy="17235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000" b="1"/>
              </a:lvl1pPr>
            </a:lstStyle>
            <a:p>
              <a:pPr lvl="0">
                <a:defRPr sz="1800" b="0"/>
              </a:pP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Отсутствие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сопряжения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внеурочной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деятельности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и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дополнительного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образования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в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школах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и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комплексах</a:t>
              </a:r>
              <a:endParaRPr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1" name="Group 80"/>
          <p:cNvGrpSpPr/>
          <p:nvPr/>
        </p:nvGrpSpPr>
        <p:grpSpPr>
          <a:xfrm>
            <a:off x="664369" y="2335257"/>
            <a:ext cx="2027141" cy="1362076"/>
            <a:chOff x="0" y="0"/>
            <a:chExt cx="1759818" cy="1362075"/>
          </a:xfrm>
        </p:grpSpPr>
        <p:sp>
          <p:nvSpPr>
            <p:cNvPr id="122" name="Shape 78"/>
            <p:cNvSpPr/>
            <p:nvPr/>
          </p:nvSpPr>
          <p:spPr>
            <a:xfrm>
              <a:off x="0" y="0"/>
              <a:ext cx="1759818" cy="1362075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A2C3FF"/>
                </a:gs>
                <a:gs pos="35000">
                  <a:srgbClr val="BDD4FF"/>
                </a:gs>
                <a:gs pos="100000">
                  <a:srgbClr val="E6EEFF"/>
                </a:gs>
              </a:gsLst>
              <a:lin ang="16200000" scaled="0"/>
            </a:gradFill>
            <a:ln w="9525" cap="flat">
              <a:solidFill>
                <a:srgbClr val="4A7EBB"/>
              </a:solidFill>
              <a:prstDash val="solid"/>
              <a:bevel/>
            </a:ln>
            <a:effectLst>
              <a:outerShdw blurRad="76200" dir="18900000" rotWithShape="0">
                <a:srgbClr val="000000">
                  <a:alpha val="2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000" b="1">
                  <a:solidFill>
                    <a:srgbClr val="FFFFFF"/>
                  </a:solidFill>
                </a:defRPr>
              </a:pPr>
              <a:endParaRPr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Shape 79"/>
            <p:cNvSpPr/>
            <p:nvPr/>
          </p:nvSpPr>
          <p:spPr>
            <a:xfrm>
              <a:off x="66490" y="142430"/>
              <a:ext cx="1626837" cy="1077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/>
              <a:r>
                <a:rPr lang="ru-RU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Неэффективное использование ресурсов </a:t>
              </a:r>
              <a:r>
                <a:rPr sz="14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сетевого</a:t>
              </a:r>
              <a:r>
                <a:rPr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и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межведомственного</a:t>
              </a:r>
              <a:r>
                <a:rPr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взаимодействия</a:t>
              </a:r>
              <a:endParaRPr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4" name="Group 83"/>
          <p:cNvGrpSpPr/>
          <p:nvPr/>
        </p:nvGrpSpPr>
        <p:grpSpPr>
          <a:xfrm>
            <a:off x="1554343" y="5292869"/>
            <a:ext cx="1890215" cy="1218852"/>
            <a:chOff x="0" y="0"/>
            <a:chExt cx="1656334" cy="1360488"/>
          </a:xfrm>
        </p:grpSpPr>
        <p:sp>
          <p:nvSpPr>
            <p:cNvPr id="125" name="Shape 81"/>
            <p:cNvSpPr/>
            <p:nvPr/>
          </p:nvSpPr>
          <p:spPr>
            <a:xfrm>
              <a:off x="0" y="0"/>
              <a:ext cx="1656334" cy="1360488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DAFEA4"/>
                </a:gs>
                <a:gs pos="35000">
                  <a:srgbClr val="E4FDBF"/>
                </a:gs>
                <a:gs pos="100000">
                  <a:srgbClr val="F5FFE6"/>
                </a:gs>
              </a:gsLst>
              <a:lin ang="16200000" scaled="0"/>
            </a:gradFill>
            <a:ln w="9525" cap="flat">
              <a:solidFill>
                <a:srgbClr val="98B955"/>
              </a:solidFill>
              <a:prstDash val="solid"/>
              <a:bevel/>
            </a:ln>
            <a:effectLst>
              <a:outerShdw blurRad="76200" dir="18900000" rotWithShape="0">
                <a:srgbClr val="000000">
                  <a:alpha val="2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endParaRPr sz="14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Shape 82"/>
            <p:cNvSpPr/>
            <p:nvPr/>
          </p:nvSpPr>
          <p:spPr>
            <a:xfrm>
              <a:off x="66413" y="518661"/>
              <a:ext cx="1523507" cy="323165"/>
            </a:xfrm>
            <a:prstGeom prst="rect">
              <a:avLst/>
            </a:prstGeom>
            <a:noFill/>
            <a:ln w="9525" cap="flat">
              <a:noFill/>
              <a:prstDash val="solid"/>
              <a:bevel/>
            </a:ln>
            <a:effectLst>
              <a:outerShdw blurRad="76200" dir="18900000" rotWithShape="0">
                <a:srgbClr val="000000">
                  <a:alpha val="2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r>
                <a:rPr sz="14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Оптимизация</a:t>
              </a:r>
              <a:r>
                <a:rPr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управления закупками и снабжением</a:t>
              </a:r>
              <a:endParaRPr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7" name="Shape 84"/>
          <p:cNvSpPr/>
          <p:nvPr/>
        </p:nvSpPr>
        <p:spPr>
          <a:xfrm>
            <a:off x="7798299" y="3281493"/>
            <a:ext cx="247192" cy="286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3"/>
                </a:moveTo>
                <a:lnTo>
                  <a:pt x="7798" y="7343"/>
                </a:lnTo>
                <a:lnTo>
                  <a:pt x="7798" y="0"/>
                </a:lnTo>
                <a:lnTo>
                  <a:pt x="13802" y="0"/>
                </a:lnTo>
                <a:lnTo>
                  <a:pt x="13802" y="7343"/>
                </a:lnTo>
                <a:lnTo>
                  <a:pt x="21600" y="7343"/>
                </a:lnTo>
                <a:lnTo>
                  <a:pt x="21600" y="14257"/>
                </a:lnTo>
                <a:lnTo>
                  <a:pt x="13802" y="14257"/>
                </a:lnTo>
                <a:lnTo>
                  <a:pt x="13802" y="21600"/>
                </a:lnTo>
                <a:lnTo>
                  <a:pt x="7798" y="21600"/>
                </a:lnTo>
                <a:lnTo>
                  <a:pt x="7798" y="14257"/>
                </a:lnTo>
                <a:lnTo>
                  <a:pt x="0" y="14257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69240"/>
            </a:solidFill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8" name="image4.jpg" descr="&amp;Kcy;&amp;acy;&amp;rcy;&amp;tcy;&amp;icy;&amp;ncy;&amp;kcy;&amp;icy; &amp;pcy;&amp;ocy; &amp;zcy;&amp;acy;&amp;pcy;&amp;rcy;&amp;ocy;&amp;scy;&amp;ucy; &amp;vcy;&amp;ocy;&amp;pcy;&amp;rcy;&amp;ocy;&amp;scy;&amp;ycy;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15668" y="2263249"/>
            <a:ext cx="2396673" cy="267819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9" name="Group 80"/>
          <p:cNvGrpSpPr/>
          <p:nvPr/>
        </p:nvGrpSpPr>
        <p:grpSpPr>
          <a:xfrm>
            <a:off x="575963" y="582724"/>
            <a:ext cx="2203952" cy="1508105"/>
            <a:chOff x="0" y="-73014"/>
            <a:chExt cx="1759818" cy="1508104"/>
          </a:xfrm>
        </p:grpSpPr>
        <p:sp>
          <p:nvSpPr>
            <p:cNvPr id="130" name="Shape 78"/>
            <p:cNvSpPr/>
            <p:nvPr/>
          </p:nvSpPr>
          <p:spPr>
            <a:xfrm>
              <a:off x="0" y="0"/>
              <a:ext cx="1759818" cy="1362075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A2C3FF"/>
                </a:gs>
                <a:gs pos="35000">
                  <a:srgbClr val="BDD4FF"/>
                </a:gs>
                <a:gs pos="100000">
                  <a:srgbClr val="E6EEFF"/>
                </a:gs>
              </a:gsLst>
              <a:lin ang="16200000" scaled="0"/>
            </a:gradFill>
            <a:ln w="9525" cap="flat">
              <a:solidFill>
                <a:srgbClr val="4A7EBB"/>
              </a:solidFill>
              <a:prstDash val="solid"/>
              <a:bevel/>
            </a:ln>
            <a:effectLst>
              <a:outerShdw blurRad="76200" dir="18900000" rotWithShape="0">
                <a:srgbClr val="000000">
                  <a:alpha val="2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000" b="1">
                  <a:solidFill>
                    <a:srgbClr val="FFFFFF"/>
                  </a:solidFill>
                </a:defRPr>
              </a:pPr>
              <a:endParaRPr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Shape 79"/>
            <p:cNvSpPr/>
            <p:nvPr/>
          </p:nvSpPr>
          <p:spPr>
            <a:xfrm>
              <a:off x="66490" y="-73014"/>
              <a:ext cx="1626837" cy="15081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/>
              <a:r>
                <a:rPr lang="ru-RU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Повышение инвестиционной привлекательности </a:t>
              </a:r>
            </a:p>
            <a:p>
              <a:pPr lvl="0"/>
              <a:r>
                <a:rPr lang="ru-RU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для частных инвесторов (семей)</a:t>
              </a:r>
              <a:endParaRPr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2" name="Shape 59"/>
          <p:cNvSpPr/>
          <p:nvPr/>
        </p:nvSpPr>
        <p:spPr>
          <a:xfrm>
            <a:off x="3132139" y="1098608"/>
            <a:ext cx="247192" cy="286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3"/>
                </a:moveTo>
                <a:lnTo>
                  <a:pt x="7798" y="7343"/>
                </a:lnTo>
                <a:lnTo>
                  <a:pt x="7798" y="0"/>
                </a:lnTo>
                <a:lnTo>
                  <a:pt x="13802" y="0"/>
                </a:lnTo>
                <a:lnTo>
                  <a:pt x="13802" y="7343"/>
                </a:lnTo>
                <a:lnTo>
                  <a:pt x="21600" y="7343"/>
                </a:lnTo>
                <a:lnTo>
                  <a:pt x="21600" y="14257"/>
                </a:lnTo>
                <a:lnTo>
                  <a:pt x="13802" y="14257"/>
                </a:lnTo>
                <a:lnTo>
                  <a:pt x="13802" y="21600"/>
                </a:lnTo>
                <a:lnTo>
                  <a:pt x="7798" y="21600"/>
                </a:lnTo>
                <a:lnTo>
                  <a:pt x="7798" y="14257"/>
                </a:lnTo>
                <a:lnTo>
                  <a:pt x="0" y="14257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69240"/>
            </a:solidFill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Shape 61"/>
          <p:cNvSpPr/>
          <p:nvPr/>
        </p:nvSpPr>
        <p:spPr>
          <a:xfrm>
            <a:off x="3615668" y="5688323"/>
            <a:ext cx="247192" cy="286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3"/>
                </a:moveTo>
                <a:lnTo>
                  <a:pt x="7798" y="7343"/>
                </a:lnTo>
                <a:lnTo>
                  <a:pt x="7798" y="0"/>
                </a:lnTo>
                <a:lnTo>
                  <a:pt x="13802" y="0"/>
                </a:lnTo>
                <a:lnTo>
                  <a:pt x="13802" y="7343"/>
                </a:lnTo>
                <a:lnTo>
                  <a:pt x="21600" y="7343"/>
                </a:lnTo>
                <a:lnTo>
                  <a:pt x="21600" y="14257"/>
                </a:lnTo>
                <a:lnTo>
                  <a:pt x="13802" y="14257"/>
                </a:lnTo>
                <a:lnTo>
                  <a:pt x="13802" y="21600"/>
                </a:lnTo>
                <a:lnTo>
                  <a:pt x="7798" y="21600"/>
                </a:lnTo>
                <a:lnTo>
                  <a:pt x="7798" y="14257"/>
                </a:lnTo>
                <a:lnTo>
                  <a:pt x="0" y="14257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69240"/>
            </a:solidFill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4" name="Group 83"/>
          <p:cNvGrpSpPr/>
          <p:nvPr/>
        </p:nvGrpSpPr>
        <p:grpSpPr>
          <a:xfrm>
            <a:off x="3995937" y="5151232"/>
            <a:ext cx="1638006" cy="1360489"/>
            <a:chOff x="0" y="0"/>
            <a:chExt cx="1656334" cy="1360488"/>
          </a:xfrm>
        </p:grpSpPr>
        <p:sp>
          <p:nvSpPr>
            <p:cNvPr id="135" name="Shape 81"/>
            <p:cNvSpPr/>
            <p:nvPr/>
          </p:nvSpPr>
          <p:spPr>
            <a:xfrm>
              <a:off x="0" y="0"/>
              <a:ext cx="1656334" cy="1360488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BABABA"/>
                </a:gs>
                <a:gs pos="35000">
                  <a:srgbClr val="CFCFCF"/>
                </a:gs>
                <a:gs pos="100000">
                  <a:srgbClr val="EDEDED"/>
                </a:gs>
              </a:gsLst>
              <a:lin ang="16200000" scaled="0"/>
            </a:gradFill>
            <a:ln w="9525" cap="flat">
              <a:solidFill>
                <a:srgbClr val="000000"/>
              </a:solidFill>
              <a:prstDash val="solid"/>
              <a:bevel/>
            </a:ln>
            <a:effectLst>
              <a:outerShdw blurRad="76200" dir="18900000" rotWithShape="0">
                <a:srgbClr val="000000">
                  <a:alpha val="2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000" b="1"/>
              </a:pPr>
              <a:endParaRPr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Shape 82"/>
            <p:cNvSpPr/>
            <p:nvPr/>
          </p:nvSpPr>
          <p:spPr>
            <a:xfrm>
              <a:off x="66413" y="141637"/>
              <a:ext cx="1523507" cy="1077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/>
              <a:r>
                <a:rPr lang="ru-RU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Устаревшая материально-техническая база</a:t>
              </a:r>
              <a:endParaRPr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7" name="Shape 61"/>
          <p:cNvSpPr/>
          <p:nvPr/>
        </p:nvSpPr>
        <p:spPr>
          <a:xfrm>
            <a:off x="5679317" y="5649845"/>
            <a:ext cx="247192" cy="286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3"/>
                </a:moveTo>
                <a:lnTo>
                  <a:pt x="7798" y="7343"/>
                </a:lnTo>
                <a:lnTo>
                  <a:pt x="7798" y="0"/>
                </a:lnTo>
                <a:lnTo>
                  <a:pt x="13802" y="0"/>
                </a:lnTo>
                <a:lnTo>
                  <a:pt x="13802" y="7343"/>
                </a:lnTo>
                <a:lnTo>
                  <a:pt x="21600" y="7343"/>
                </a:lnTo>
                <a:lnTo>
                  <a:pt x="21600" y="14257"/>
                </a:lnTo>
                <a:lnTo>
                  <a:pt x="13802" y="14257"/>
                </a:lnTo>
                <a:lnTo>
                  <a:pt x="13802" y="21600"/>
                </a:lnTo>
                <a:lnTo>
                  <a:pt x="7798" y="21600"/>
                </a:lnTo>
                <a:lnTo>
                  <a:pt x="7798" y="14257"/>
                </a:lnTo>
                <a:lnTo>
                  <a:pt x="0" y="14257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69240"/>
            </a:solidFill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8" name="Group 83"/>
          <p:cNvGrpSpPr/>
          <p:nvPr/>
        </p:nvGrpSpPr>
        <p:grpSpPr>
          <a:xfrm>
            <a:off x="664368" y="4034109"/>
            <a:ext cx="2275709" cy="1215218"/>
            <a:chOff x="0" y="0"/>
            <a:chExt cx="1656334" cy="1360488"/>
          </a:xfrm>
        </p:grpSpPr>
        <p:sp>
          <p:nvSpPr>
            <p:cNvPr id="139" name="Shape 81"/>
            <p:cNvSpPr/>
            <p:nvPr/>
          </p:nvSpPr>
          <p:spPr>
            <a:xfrm>
              <a:off x="0" y="0"/>
              <a:ext cx="1656334" cy="1360488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BABABA"/>
                </a:gs>
                <a:gs pos="35000">
                  <a:srgbClr val="CFCFCF"/>
                </a:gs>
                <a:gs pos="100000">
                  <a:srgbClr val="EDEDED"/>
                </a:gs>
              </a:gsLst>
              <a:lin ang="16200000" scaled="0"/>
            </a:gradFill>
            <a:ln w="9525" cap="flat">
              <a:solidFill>
                <a:srgbClr val="000000"/>
              </a:solidFill>
              <a:prstDash val="solid"/>
              <a:bevel/>
            </a:ln>
            <a:effectLst>
              <a:outerShdw blurRad="76200" dir="18900000" rotWithShape="0">
                <a:srgbClr val="000000">
                  <a:alpha val="2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000" b="1"/>
              </a:pPr>
              <a:endParaRPr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Shape 82"/>
            <p:cNvSpPr/>
            <p:nvPr/>
          </p:nvSpPr>
          <p:spPr>
            <a:xfrm>
              <a:off x="66413" y="249358"/>
              <a:ext cx="1523507" cy="861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/>
              <a:r>
                <a:rPr lang="ru-RU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Атавизм затратного механизма хозяйствования</a:t>
              </a:r>
            </a:p>
          </p:txBody>
        </p:sp>
      </p:grpSp>
      <p:grpSp>
        <p:nvGrpSpPr>
          <p:cNvPr id="141" name="Group 74"/>
          <p:cNvGrpSpPr/>
          <p:nvPr/>
        </p:nvGrpSpPr>
        <p:grpSpPr>
          <a:xfrm>
            <a:off x="6516216" y="2013353"/>
            <a:ext cx="2587236" cy="1232166"/>
            <a:chOff x="0" y="0"/>
            <a:chExt cx="1584325" cy="1360488"/>
          </a:xfrm>
        </p:grpSpPr>
        <p:sp>
          <p:nvSpPr>
            <p:cNvPr id="142" name="Shape 72"/>
            <p:cNvSpPr/>
            <p:nvPr/>
          </p:nvSpPr>
          <p:spPr>
            <a:xfrm>
              <a:off x="0" y="0"/>
              <a:ext cx="1584325" cy="1360488"/>
            </a:xfrm>
            <a:prstGeom prst="roundRect">
              <a:avLst>
                <a:gd name="adj" fmla="val 16667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>
                <a:defRPr sz="1000" b="1">
                  <a:solidFill>
                    <a:srgbClr val="FFFFFF"/>
                  </a:solidFill>
                </a:defRPr>
              </a:pPr>
              <a:endParaRPr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Shape 73"/>
            <p:cNvSpPr/>
            <p:nvPr/>
          </p:nvSpPr>
          <p:spPr>
            <a:xfrm>
              <a:off x="66413" y="85545"/>
              <a:ext cx="1451499" cy="1189403"/>
            </a:xfrm>
            <a:prstGeom prst="rect">
              <a:avLst/>
            </a:prstGeom>
            <a:noFill/>
            <a:ln>
              <a:noFill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numCol="1" anchor="ctr">
              <a:spAutoFit/>
            </a:bodyPr>
            <a:lstStyle/>
            <a:p>
              <a:r>
                <a:rPr lang="ru-RU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Слабый интерес педагогов к собственному личностному и профессиональному росту</a:t>
              </a:r>
              <a:endParaRPr lang="ru-RU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4" name="Shape 62"/>
          <p:cNvSpPr/>
          <p:nvPr/>
        </p:nvSpPr>
        <p:spPr>
          <a:xfrm>
            <a:off x="1554343" y="3747808"/>
            <a:ext cx="247192" cy="286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3"/>
                </a:moveTo>
                <a:lnTo>
                  <a:pt x="7798" y="7343"/>
                </a:lnTo>
                <a:lnTo>
                  <a:pt x="7798" y="0"/>
                </a:lnTo>
                <a:lnTo>
                  <a:pt x="13802" y="0"/>
                </a:lnTo>
                <a:lnTo>
                  <a:pt x="13802" y="7343"/>
                </a:lnTo>
                <a:lnTo>
                  <a:pt x="21600" y="7343"/>
                </a:lnTo>
                <a:lnTo>
                  <a:pt x="21600" y="14257"/>
                </a:lnTo>
                <a:lnTo>
                  <a:pt x="13802" y="14257"/>
                </a:lnTo>
                <a:lnTo>
                  <a:pt x="13802" y="21600"/>
                </a:lnTo>
                <a:lnTo>
                  <a:pt x="7798" y="21600"/>
                </a:lnTo>
                <a:lnTo>
                  <a:pt x="7798" y="14257"/>
                </a:lnTo>
                <a:lnTo>
                  <a:pt x="0" y="14257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69240"/>
            </a:solidFill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4131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Развитие сферы закупок должно служить для решения </a:t>
            </a:r>
            <a:r>
              <a:rPr lang="ru-RU" sz="2000" dirty="0" smtClean="0"/>
              <a:t>задачи: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  <a:r>
              <a:rPr lang="ru-RU" sz="3600" dirty="0" smtClean="0"/>
              <a:t>оптимально</a:t>
            </a:r>
            <a:r>
              <a:rPr lang="ru-RU" sz="3600" dirty="0"/>
              <a:t>е</a:t>
            </a:r>
            <a:r>
              <a:rPr lang="ru-RU" sz="3600" dirty="0" smtClean="0"/>
              <a:t> расходование </a:t>
            </a:r>
            <a:r>
              <a:rPr lang="ru-RU" sz="3600" dirty="0"/>
              <a:t>средств бюджета при достижении максимального результата </a:t>
            </a:r>
            <a:r>
              <a:rPr lang="ru-RU" sz="3600" dirty="0" smtClean="0"/>
              <a:t>за  выделенные </a:t>
            </a:r>
            <a:r>
              <a:rPr lang="ru-RU" sz="3600" dirty="0" smtClean="0"/>
              <a:t>средства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709423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628" y="72385"/>
            <a:ext cx="618331" cy="23305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692696"/>
            <a:ext cx="856895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Риски бизнеса – деструктивная конкуренция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Типовая </a:t>
            </a:r>
            <a:r>
              <a:rPr lang="ru-RU" sz="2000" b="1" dirty="0"/>
              <a:t>ситуация 1.  </a:t>
            </a:r>
            <a:endParaRPr lang="ru-RU" sz="2000" b="1" dirty="0" smtClean="0"/>
          </a:p>
          <a:p>
            <a:r>
              <a:rPr lang="ru-RU" sz="2000" b="1" dirty="0" err="1" smtClean="0"/>
              <a:t>Взаимо</a:t>
            </a:r>
            <a:r>
              <a:rPr lang="ru-RU" sz="2000" b="1" dirty="0" smtClean="0"/>
              <a:t>-невыгодная </a:t>
            </a:r>
            <a:r>
              <a:rPr lang="ru-RU" sz="2000" b="1" dirty="0"/>
              <a:t>закупка. </a:t>
            </a:r>
            <a:r>
              <a:rPr lang="ru-RU" sz="2000" b="1" dirty="0" smtClean="0"/>
              <a:t>Понимание экономии </a:t>
            </a:r>
            <a:r>
              <a:rPr lang="ru-RU" sz="2000" b="1" dirty="0"/>
              <a:t>бюджетных </a:t>
            </a:r>
            <a:r>
              <a:rPr lang="ru-RU" sz="2000" b="1" dirty="0" smtClean="0"/>
              <a:t>средств как оптимизации ресурсного обеспечения? Кто в организации отвечает за </a:t>
            </a:r>
            <a:r>
              <a:rPr lang="ru-RU" sz="2000" b="1" dirty="0"/>
              <a:t>качество </a:t>
            </a:r>
            <a:r>
              <a:rPr lang="ru-RU" sz="2000" b="1" dirty="0" smtClean="0"/>
              <a:t>закупок и в какой мере? </a:t>
            </a:r>
          </a:p>
          <a:p>
            <a:r>
              <a:rPr lang="ru-RU" sz="2000" b="1" dirty="0" smtClean="0"/>
              <a:t>Производители </a:t>
            </a:r>
            <a:r>
              <a:rPr lang="ru-RU" sz="2000" b="1" dirty="0"/>
              <a:t>опасаются участвовать в торгах из-за роста контрафактной продукции и потери репутации бизнеса.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9620" y="3820105"/>
            <a:ext cx="8530852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u="sng" dirty="0"/>
              <a:t>Вопросы для обсуждения:</a:t>
            </a:r>
            <a:endParaRPr lang="ru-RU" dirty="0"/>
          </a:p>
          <a:p>
            <a:pPr lvl="0">
              <a:spcBef>
                <a:spcPts val="600"/>
              </a:spcBef>
            </a:pPr>
            <a:r>
              <a:rPr lang="ru-RU" dirty="0"/>
              <a:t>Кто отвечает за неэффективную закупку?</a:t>
            </a:r>
          </a:p>
          <a:p>
            <a:pPr lvl="0">
              <a:spcBef>
                <a:spcPts val="600"/>
              </a:spcBef>
            </a:pPr>
            <a:r>
              <a:rPr lang="ru-RU" dirty="0"/>
              <a:t>Что нужно сделать, чтобы педагоги получали инструменты надлежащего качества, сопровождаемые необходимым учебно-методическим обеспечением, качественными дидактическими материалами?</a:t>
            </a:r>
          </a:p>
          <a:p>
            <a:pPr>
              <a:spcBef>
                <a:spcPts val="600"/>
              </a:spcBef>
            </a:pPr>
            <a:r>
              <a:rPr lang="ru-RU" dirty="0"/>
              <a:t>Как обезопасить производителей качественной продукции?</a:t>
            </a:r>
          </a:p>
        </p:txBody>
      </p:sp>
    </p:spTree>
    <p:extLst>
      <p:ext uri="{BB962C8B-B14F-4D97-AF65-F5344CB8AC3E}">
        <p14:creationId xmlns:p14="http://schemas.microsoft.com/office/powerpoint/2010/main" val="3914497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628" y="72385"/>
            <a:ext cx="618331" cy="23305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692696"/>
            <a:ext cx="8568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Понятие эквивалента в закупке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Типовая ситуация 2. </a:t>
            </a:r>
            <a:r>
              <a:rPr lang="ru-RU" sz="2000" b="1" dirty="0"/>
              <a:t>Совместимость и эквивалентность являются ключевыми вопросами относительно требований к поставляемому оборудованию, средствам обучения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13664" y="2636912"/>
            <a:ext cx="824466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Например, на основании Постановления о возбуждении административного дела, составленного при проведении прокурорской проверки, по факту включения в описание объек</a:t>
            </a:r>
            <a:r>
              <a:rPr lang="ru-RU" dirty="0"/>
              <a:t>т</a:t>
            </a:r>
            <a:r>
              <a:rPr lang="ru-RU" dirty="0" smtClean="0"/>
              <a:t>а закупки указания в отношении товарного знака – </a:t>
            </a:r>
            <a:r>
              <a:rPr lang="ru-RU" dirty="0" err="1" smtClean="0"/>
              <a:t>samsung</a:t>
            </a:r>
            <a:r>
              <a:rPr lang="ru-RU" dirty="0" smtClean="0"/>
              <a:t>, Коми УФАС России применил вышеуказанный штраф к контрактному управляющему, ответственному за подготовку документации. Так, в документации об аукционе на закупку телевизора содержалось указание товарный знак – </a:t>
            </a:r>
            <a:r>
              <a:rPr lang="ru-RU" dirty="0" err="1" smtClean="0"/>
              <a:t>samsung</a:t>
            </a:r>
            <a:r>
              <a:rPr lang="ru-RU" dirty="0" smtClean="0"/>
              <a:t>, что противоречит пункту 1 части 1 статьи 33 Закона № 44-ФЗ, тем самым совершил административное правонарушение, ответственность за которое предусмотрена частью 4.1 статьи 7.30 КоАП РФ. Согласно </a:t>
            </a:r>
            <a:r>
              <a:rPr lang="ru-RU" dirty="0" smtClean="0">
                <a:hlinkClick r:id="rId3"/>
              </a:rPr>
              <a:t>Постановления о назначении административного наказания Коми УФАС России № 04-05/650 от 26.01.2015г.</a:t>
            </a:r>
            <a:r>
              <a:rPr lang="ru-RU" dirty="0" smtClean="0"/>
              <a:t>, начальная (максимальная) цена контракта составляет 21 100,00 рублей, следовательно, 1 % от начальной (максимальной) цены контракта составляет 211,00 рублей. Таким образом, штраф был назначен в размере 10 000 рублей.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992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628" y="72385"/>
            <a:ext cx="618331" cy="23305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692696"/>
            <a:ext cx="856895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Информационный вакуум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Типовая </a:t>
            </a:r>
            <a:r>
              <a:rPr lang="ru-RU" sz="2000" b="1" dirty="0"/>
              <a:t>ситуация </a:t>
            </a:r>
            <a:r>
              <a:rPr lang="ru-RU" sz="2000" b="1" dirty="0" smtClean="0"/>
              <a:t>3.</a:t>
            </a:r>
            <a:r>
              <a:rPr lang="ru-RU" sz="2000" b="1" dirty="0"/>
              <a:t>  </a:t>
            </a:r>
            <a:endParaRPr lang="ru-RU" sz="2000" b="1" dirty="0" smtClean="0"/>
          </a:p>
          <a:p>
            <a:r>
              <a:rPr lang="ru-RU" sz="2000" b="1" dirty="0" smtClean="0"/>
              <a:t>А конкуренты кто? Заказчики, поставщики, производители и проверяющие органы имеют различное понимание конкуренции в сфере закупок. Как обеспечить ассортиментное разнообразие и развитие производства для сферы образования.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9620" y="3284984"/>
            <a:ext cx="853085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u="sng" dirty="0"/>
              <a:t>Вопросы для обсуждения:</a:t>
            </a:r>
            <a:endParaRPr lang="ru-RU" dirty="0"/>
          </a:p>
          <a:p>
            <a:pPr lvl="0">
              <a:spcBef>
                <a:spcPts val="600"/>
              </a:spcBef>
            </a:pPr>
            <a:r>
              <a:rPr lang="ru-RU" dirty="0" smtClean="0"/>
              <a:t>Как контрактному управляющему и педагогам понять, что есть и другие Производители и Товары, имеющие аналогичные или лучшие свойства и характеристики, закупка которых будет способствовать более рациональному использованию бюджетных средств?  </a:t>
            </a:r>
          </a:p>
          <a:p>
            <a:pPr lvl="0">
              <a:spcBef>
                <a:spcPts val="600"/>
              </a:spcBef>
            </a:pPr>
            <a:r>
              <a:rPr lang="ru-RU" dirty="0" smtClean="0"/>
              <a:t>Где здесь роль производителя средств обучения?</a:t>
            </a:r>
          </a:p>
          <a:p>
            <a:pPr lvl="0">
              <a:spcBef>
                <a:spcPts val="600"/>
              </a:spcBef>
            </a:pPr>
            <a:r>
              <a:rPr lang="ru-RU" dirty="0" smtClean="0"/>
              <a:t>Профессиональным стандартом определена новая функция мониторинга у контрактного управляющего. Какова суть этой функции? </a:t>
            </a:r>
          </a:p>
          <a:p>
            <a:pPr lvl="0">
              <a:spcBef>
                <a:spcPts val="600"/>
              </a:spcBef>
            </a:pPr>
            <a:r>
              <a:rPr lang="ru-RU" dirty="0" smtClean="0"/>
              <a:t>Как контрактный управляющий может способствовать информированию педагогического коллектива о новинках производства и должен ли это делать? Как он может содействовать эффективному оснащению образовательной организации?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9787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628" y="72385"/>
            <a:ext cx="618331" cy="23305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692696"/>
            <a:ext cx="85689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Информационный вакуум</a:t>
            </a:r>
          </a:p>
          <a:p>
            <a:endParaRPr lang="ru-RU" sz="2000" b="1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412776"/>
            <a:ext cx="8784976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ПРИМЕР ДОКУМЕНТАЦИИ </a:t>
            </a:r>
            <a:endParaRPr lang="ru-RU" sz="1100" dirty="0"/>
          </a:p>
          <a:p>
            <a:r>
              <a:rPr lang="ru-RU" sz="1100" b="1" dirty="0"/>
              <a:t>(Источник: http://zakupki.gov.ru/epz/order/notice/ea44/view/documents.html?regNumber=0332300220716000364)</a:t>
            </a:r>
            <a:endParaRPr lang="ru-RU" sz="1100" dirty="0"/>
          </a:p>
          <a:p>
            <a:r>
              <a:rPr lang="ru-RU" sz="1100" b="1" dirty="0"/>
              <a:t> </a:t>
            </a:r>
            <a:endParaRPr lang="ru-RU" sz="1100" dirty="0"/>
          </a:p>
          <a:p>
            <a:r>
              <a:rPr lang="ru-RU" sz="1100" b="1" dirty="0"/>
              <a:t>Приложение №1  Спецификация</a:t>
            </a:r>
            <a:endParaRPr lang="ru-RU" sz="1100" dirty="0"/>
          </a:p>
          <a:p>
            <a:r>
              <a:rPr lang="ru-RU" sz="1100" b="1" dirty="0"/>
              <a:t>к документации об электронном аукционе</a:t>
            </a:r>
            <a:endParaRPr lang="ru-RU" sz="1100" dirty="0"/>
          </a:p>
          <a:p>
            <a:r>
              <a:rPr lang="ru-RU" sz="1100" b="1" dirty="0"/>
              <a:t>  </a:t>
            </a:r>
            <a:r>
              <a:rPr lang="ru-RU" sz="1100" b="1" dirty="0" smtClean="0"/>
              <a:t>Поставляемый </a:t>
            </a:r>
            <a:r>
              <a:rPr lang="ru-RU" sz="1100" b="1" dirty="0"/>
              <a:t>товар должен иметь необходимые сертификаты соответствия или другие документы удостоверяющих качество и безопасность Товара. Соответствие поставляемого Товара требованиям действующих ГОСТ или ТУ для данного вида Товаров.</a:t>
            </a:r>
            <a:endParaRPr lang="ru-RU" sz="1100" dirty="0"/>
          </a:p>
          <a:p>
            <a:r>
              <a:rPr lang="ru-RU" sz="1100" dirty="0"/>
              <a:t>Поставляемый товар должен быть новым, строго соответствовать указанным характеристикам и не иметь дефектов, связанных с оформлением, материалами и качеством изготовления. Упаковка поставляемых товаров (продукции) должна соответствовать действующим стандартам и обеспечивать сохранность товаров (продукции) при транспортировке, отгрузке и хранении.</a:t>
            </a:r>
          </a:p>
          <a:p>
            <a:r>
              <a:rPr lang="ru-RU" sz="1100" dirty="0"/>
              <a:t>В случае обнаружения Заказчиком некачественного Товара, признанного таковым в установленном порядке, Поставщик обязан произвести его замену в течение 2 дней со дня уведомления Поставщика Заказчиком.</a:t>
            </a:r>
          </a:p>
          <a:p>
            <a:r>
              <a:rPr lang="ru-RU" sz="1100" dirty="0"/>
              <a:t>Все отпускаемые товары должны соответствовать требованиям Технического регламента Таможенного союза ТР ТС 008/2011 «О безопасности игрушек»,  действующим на момент поставки, иметь сертификаты качества и паспорта (сертификаты) соответствия гигиеническим и санитарным нормам; должны быть разрешены к применению Министерством здравоохранения РФ на территории Российской Федерации.</a:t>
            </a:r>
          </a:p>
          <a:p>
            <a:r>
              <a:rPr lang="ru-RU" sz="1100" dirty="0"/>
              <a:t>Упаковка поставляемых товаров (продукции) должна соответствовать действующим стандартам и обеспечивать сохранность товаров (продукции) при транспортировке, отгрузке и хранении.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965618"/>
              </p:ext>
            </p:extLst>
          </p:nvPr>
        </p:nvGraphicFramePr>
        <p:xfrm>
          <a:off x="329374" y="4653136"/>
          <a:ext cx="8707121" cy="21381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2306"/>
                <a:gridCol w="5760640"/>
                <a:gridCol w="661217"/>
                <a:gridCol w="467809"/>
                <a:gridCol w="455149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50">
                          <a:effectLst/>
                        </a:rPr>
                        <a:t>Наименование товара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50">
                          <a:effectLst/>
                        </a:rPr>
                        <a:t>Технические требования</a:t>
                      </a:r>
                      <a:r>
                        <a:rPr lang="ru-RU" sz="900">
                          <a:effectLst/>
                        </a:rPr>
                        <a:t> Наименование товара и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kern="50" dirty="0">
                          <a:effectLst/>
                        </a:rPr>
                        <a:t>Количество (</a:t>
                      </a:r>
                      <a:r>
                        <a:rPr lang="ru-RU" sz="700" kern="50" dirty="0" err="1">
                          <a:effectLst/>
                        </a:rPr>
                        <a:t>шт</a:t>
                      </a:r>
                      <a:r>
                        <a:rPr lang="ru-RU" sz="700" kern="50" dirty="0">
                          <a:effectLst/>
                        </a:rPr>
                        <a:t>)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kern="50" dirty="0">
                          <a:effectLst/>
                        </a:rPr>
                        <a:t>Цена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kern="50" dirty="0">
                          <a:effectLst/>
                        </a:rPr>
                        <a:t>Сумма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kern="50">
                          <a:effectLst/>
                        </a:rPr>
                        <a:t>Легоробот.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Базовый набор  в виде </a:t>
                      </a:r>
                      <a:r>
                        <a:rPr lang="ru-RU" sz="900" dirty="0" err="1">
                          <a:effectLst/>
                        </a:rPr>
                        <a:t>легоробота</a:t>
                      </a:r>
                      <a:r>
                        <a:rPr lang="ru-RU" sz="900" dirty="0">
                          <a:effectLst/>
                        </a:rPr>
                        <a:t>, позволяет ученикам конструировать, программировать и тестировать их решения, используя настоящие технологии робототехники. Во время работы с набором, ученики изучают принципы динамики, механики, оптики, термодинамики, магнитные явления, принципы радиосвязи, а также такие математические понятия, как скорость, ускорение и расстояние, работа с переменными, случайными и пороговыми величинами, геометрические и тригонометрические концепции.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Набор включает в себя мощный микрокомпьютер, контролирующий моторы и собирающий данные с датчиков. Он также поддерживает протоколы </a:t>
                      </a:r>
                      <a:r>
                        <a:rPr lang="ru-RU" sz="900" dirty="0" err="1">
                          <a:effectLst/>
                        </a:rPr>
                        <a:t>Bluetooth</a:t>
                      </a:r>
                      <a:r>
                        <a:rPr lang="ru-RU" sz="900" dirty="0">
                          <a:effectLst/>
                        </a:rPr>
                        <a:t> и </a:t>
                      </a:r>
                      <a:r>
                        <a:rPr lang="ru-RU" sz="900" dirty="0" err="1">
                          <a:effectLst/>
                        </a:rPr>
                        <a:t>WiFi</a:t>
                      </a:r>
                      <a:r>
                        <a:rPr lang="ru-RU" sz="900" dirty="0">
                          <a:effectLst/>
                        </a:rPr>
                        <a:t> и способен регистрировать экспериментальные данные. В набор входит программируемый микрокомпьютер, 3 </a:t>
                      </a:r>
                      <a:r>
                        <a:rPr lang="ru-RU" sz="900" dirty="0" err="1">
                          <a:effectLst/>
                        </a:rPr>
                        <a:t>электро</a:t>
                      </a:r>
                      <a:r>
                        <a:rPr lang="ru-RU" sz="900" dirty="0">
                          <a:effectLst/>
                        </a:rPr>
                        <a:t> серво мотора, встроенные в моторы датчики вращения и ультразвуковой датчик, датчик цвета, гироскопический датчик и два датчика касаний, перезаряжаемая аккумуляторная батарея, колеса, соединительные кабели, инструкции по сборке, детали </a:t>
                      </a:r>
                      <a:r>
                        <a:rPr lang="ru-RU" sz="900" dirty="0" err="1">
                          <a:effectLst/>
                        </a:rPr>
                        <a:t>лего</a:t>
                      </a:r>
                      <a:r>
                        <a:rPr lang="ru-RU" sz="900" dirty="0">
                          <a:effectLst/>
                        </a:rPr>
                        <a:t>  для создания множества моделей. Набор поставляется в удобной коробке для хранения элементов и использования в классе. Возраст 10-21 лет, кол-во деталей не менее 541 шт.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1520" y="4309723"/>
            <a:ext cx="87849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Функциональные, технические и качественные характеристики объекта закупки с указанием показателей, позволяющих определить соответствие товара потребностям Заказчика (максимальных и (или) минимальных значений таких показателей, а также значений показателей, которые не могут изменяться).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28" y="5018510"/>
            <a:ext cx="1532136" cy="1431432"/>
          </a:xfrm>
          <a:prstGeom prst="rect">
            <a:avLst/>
          </a:prstGeom>
          <a:solidFill>
            <a:srgbClr val="FFFFFF">
              <a:alpha val="0"/>
            </a:srgbClr>
          </a:solidFill>
        </p:spPr>
      </p:pic>
    </p:spTree>
    <p:extLst>
      <p:ext uri="{BB962C8B-B14F-4D97-AF65-F5344CB8AC3E}">
        <p14:creationId xmlns:p14="http://schemas.microsoft.com/office/powerpoint/2010/main" val="2699089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628" y="72385"/>
            <a:ext cx="618331" cy="23305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692696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Информационный вакуум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А конкуренты кто? </a:t>
            </a:r>
            <a:endParaRPr lang="ru-RU" sz="2000" dirty="0"/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292860"/>
            <a:ext cx="5760640" cy="223224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289620" y="3284984"/>
            <a:ext cx="853085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u="sng" dirty="0"/>
              <a:t>Вопросы для обсуждения:</a:t>
            </a:r>
            <a:endParaRPr lang="ru-RU" dirty="0"/>
          </a:p>
          <a:p>
            <a:pPr lvl="0">
              <a:spcBef>
                <a:spcPts val="600"/>
              </a:spcBef>
            </a:pPr>
            <a:r>
              <a:rPr lang="ru-RU" dirty="0" smtClean="0"/>
              <a:t>Как контрактному управляющему и педагогам понять, что есть и другие Производители и Товары, имеющие аналогичные или лучшие свойства и характеристики, закупка которых будет способствовать более рациональному использованию бюджетных средств?  </a:t>
            </a:r>
          </a:p>
          <a:p>
            <a:pPr lvl="0">
              <a:spcBef>
                <a:spcPts val="600"/>
              </a:spcBef>
            </a:pPr>
            <a:r>
              <a:rPr lang="ru-RU" dirty="0" smtClean="0"/>
              <a:t>Где здесь роль производителя средств обучения?</a:t>
            </a:r>
          </a:p>
          <a:p>
            <a:pPr lvl="0">
              <a:spcBef>
                <a:spcPts val="600"/>
              </a:spcBef>
            </a:pPr>
            <a:r>
              <a:rPr lang="ru-RU" dirty="0" smtClean="0"/>
              <a:t>Профессиональным стандартом определена новая функция мониторинга у контрактного управляющего. Какова суть этой функции? </a:t>
            </a:r>
          </a:p>
          <a:p>
            <a:pPr lvl="0">
              <a:spcBef>
                <a:spcPts val="600"/>
              </a:spcBef>
            </a:pPr>
            <a:r>
              <a:rPr lang="ru-RU" dirty="0" smtClean="0"/>
              <a:t>Как контрактный управляющий может способствовать информированию педагогического коллектива о новинках производства и должен ли это делать? Как он может содействовать эффективному оснащению образовательной организации?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6360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628" y="72385"/>
            <a:ext cx="618331" cy="23305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692696"/>
            <a:ext cx="856895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Комплексная закупка, закупка готового решения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Типовая ситуация 4. Государственные учреждения стараются не включать </a:t>
            </a:r>
            <a:br>
              <a:rPr lang="ru-RU" sz="2000" b="1" dirty="0" smtClean="0"/>
            </a:br>
            <a:r>
              <a:rPr lang="ru-RU" sz="2000" b="1" dirty="0" smtClean="0"/>
              <a:t>в одну закупку технологически взаимосвязанные товары, услуги, работы. Что это? Поставка ради поставки? </a:t>
            </a:r>
          </a:p>
          <a:p>
            <a:r>
              <a:rPr lang="ru-RU" sz="2000" b="1" dirty="0" smtClean="0"/>
              <a:t>Как быть если директор образовательной организации заинтересован в эффективном использовании имущества и применении технологий?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1461" y="3717032"/>
            <a:ext cx="85308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Закон N 44-ФЗ, как и утративший силу Закон N 94-ФЗ, не регламентирует порядок объединения товаров, работ, услуг в один лот. </a:t>
            </a:r>
            <a:r>
              <a:rPr lang="ru-RU" dirty="0" smtClean="0"/>
              <a:t>Данный </a:t>
            </a:r>
            <a:r>
              <a:rPr lang="ru-RU" dirty="0"/>
              <a:t>вопрос решается с учетом п. 3 ст. 17 Федерального закона от 26.07.2006 N 135-ФЗ "О защите конкуренции" (далее - Закон N 135-ФЗ). </a:t>
            </a:r>
            <a:r>
              <a:rPr lang="ru-RU" dirty="0" smtClean="0"/>
              <a:t>Запрещается </a:t>
            </a:r>
            <a:r>
              <a:rPr lang="ru-RU" dirty="0"/>
              <a:t>ограничивать конкуренцию между участниками торгов и запроса котировок путем включения в состав лотов продукции (товаров, работ, услуг), </a:t>
            </a:r>
            <a:r>
              <a:rPr lang="ru-RU" u="sng" dirty="0"/>
              <a:t>технологически и функционально не связанной с товарами, работами, услугами, которые являются предметом торгов или запроса котировок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366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628" y="72385"/>
            <a:ext cx="618331" cy="23305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692696"/>
            <a:ext cx="85689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Комплексная закупка, закупка готового решения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На сегодняшний день законодательством не установлено однозначных критериев технологической и функциональной связи, а также критериев для определения ограничения числа участников или конкуренции. Вследствие этого основной проблемой, возникающей на практике, является установление наличия технологической и функциональной связи, а также требований, которые влекут ограничение числа участников или конкуренции.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9620" y="4174048"/>
            <a:ext cx="85308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u="sng" dirty="0"/>
              <a:t>Вопросы для обсуждения:</a:t>
            </a:r>
            <a:endParaRPr lang="ru-RU" dirty="0"/>
          </a:p>
          <a:p>
            <a:pPr lvl="0">
              <a:spcBef>
                <a:spcPts val="600"/>
              </a:spcBef>
            </a:pPr>
            <a:r>
              <a:rPr lang="ru-RU" dirty="0" smtClean="0"/>
              <a:t>Понятие функциональной и технологической взаимосвязи продукции, являющейся предметом торгов, законодательством не раскрывается. </a:t>
            </a:r>
          </a:p>
          <a:p>
            <a:pPr lvl="0">
              <a:spcBef>
                <a:spcPts val="600"/>
              </a:spcBef>
            </a:pPr>
            <a:r>
              <a:rPr lang="ru-RU" dirty="0" smtClean="0"/>
              <a:t>На основании чего можно включать в закупку различные технологически взаимосвязанные товары и услуги?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099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628" y="72385"/>
            <a:ext cx="618331" cy="23305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692696"/>
            <a:ext cx="8568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Совместная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(или централизованная) закупка</a:t>
            </a:r>
            <a:endPara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endParaRPr lang="ru-RU" sz="2000" b="1" dirty="0" smtClean="0"/>
          </a:p>
          <a:p>
            <a:r>
              <a:rPr lang="ru-RU" sz="2000" b="1" dirty="0" smtClean="0"/>
              <a:t>Типовая </a:t>
            </a:r>
            <a:r>
              <a:rPr lang="ru-RU" sz="2000" b="1" dirty="0"/>
              <a:t>ситуация </a:t>
            </a:r>
            <a:r>
              <a:rPr lang="ru-RU" sz="2000" b="1" dirty="0" smtClean="0"/>
              <a:t>5. Несколько организаций объединяются для осуществления закупки учебного оборудования или средств обучения. </a:t>
            </a:r>
          </a:p>
          <a:p>
            <a:endParaRPr lang="ru-RU" sz="20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289620" y="3284984"/>
            <a:ext cx="853085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u="sng" dirty="0"/>
              <a:t>Вопросы для обсуждения:</a:t>
            </a:r>
            <a:endParaRPr lang="ru-RU" dirty="0"/>
          </a:p>
          <a:p>
            <a:pPr lvl="0">
              <a:spcBef>
                <a:spcPts val="600"/>
              </a:spcBef>
            </a:pPr>
            <a:r>
              <a:rPr lang="ru-RU" dirty="0"/>
              <a:t>Кто отвечает за </a:t>
            </a:r>
            <a:r>
              <a:rPr lang="ru-RU" dirty="0" smtClean="0"/>
              <a:t>совершение закупки и ее результаты?</a:t>
            </a:r>
          </a:p>
          <a:p>
            <a:pPr>
              <a:spcBef>
                <a:spcPts val="600"/>
              </a:spcBef>
            </a:pPr>
            <a:r>
              <a:rPr lang="ru-RU" dirty="0"/>
              <a:t>Рациональна ли существующая система централизации закупок?</a:t>
            </a:r>
          </a:p>
          <a:p>
            <a:pPr lvl="0">
              <a:spcBef>
                <a:spcPts val="600"/>
              </a:spcBef>
            </a:pPr>
            <a:r>
              <a:rPr lang="ru-RU" dirty="0" smtClean="0"/>
              <a:t>Что </a:t>
            </a:r>
            <a:r>
              <a:rPr lang="ru-RU" dirty="0"/>
              <a:t>нужно сделать, чтобы педагоги получали инструменты надлежащего качества, сопровождаемые необходимым учебно-методическим обеспечением, качественными дидактическими материалами?</a:t>
            </a:r>
          </a:p>
          <a:p>
            <a:pPr>
              <a:spcBef>
                <a:spcPts val="600"/>
              </a:spcBef>
            </a:pPr>
            <a:r>
              <a:rPr lang="ru-RU" dirty="0" smtClean="0"/>
              <a:t>Совместная закупка – риск ограничения участия производителей - предприятий малого и среднего бизнеса?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9110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lla\AppData\Local\Temp\заставка-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2686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1301</TotalTime>
  <Words>1012</Words>
  <Application>Microsoft Office PowerPoint</Application>
  <PresentationFormat>Экран (4:3)</PresentationFormat>
  <Paragraphs>86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37</cp:revision>
  <dcterms:created xsi:type="dcterms:W3CDTF">2017-04-11T15:47:48Z</dcterms:created>
  <dcterms:modified xsi:type="dcterms:W3CDTF">2017-04-12T20:40:29Z</dcterms:modified>
</cp:coreProperties>
</file>